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8" r:id="rId3"/>
    <p:sldId id="309" r:id="rId4"/>
    <p:sldId id="298" r:id="rId5"/>
    <p:sldId id="299" r:id="rId6"/>
    <p:sldId id="300" r:id="rId7"/>
    <p:sldId id="301" r:id="rId8"/>
    <p:sldId id="311" r:id="rId9"/>
    <p:sldId id="302" r:id="rId10"/>
    <p:sldId id="310" r:id="rId11"/>
    <p:sldId id="304" r:id="rId12"/>
    <p:sldId id="305" r:id="rId13"/>
    <p:sldId id="294" r:id="rId14"/>
    <p:sldId id="28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46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354" autoAdjust="0"/>
  </p:normalViewPr>
  <p:slideViewPr>
    <p:cSldViewPr snapToGrid="0">
      <p:cViewPr varScale="1">
        <p:scale>
          <a:sx n="104" d="100"/>
          <a:sy n="104" d="100"/>
        </p:scale>
        <p:origin x="85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ha\OneDrive%20-%20Dansk%20Golf%20Union\Skrivebord\ESG\Klimaregnskaber\MASTER%20Klimaregnskaber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\OneDrive%20-%20Dansk%20Golf%20Union\Skrivebord\ESG\Klimaregnskaber\MASTER%20Klimaregnskaber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\OneDrive%20-%20Dansk%20Golf%20Union\Skrivebord\ESG\Klimaregnskaber\MASTER%20Klimaregnskaber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Sammenligning af klubber samlet CO2e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0-40B0-9C8F-724CA5D145C1}"/>
              </c:ext>
            </c:extLst>
          </c:dPt>
          <c:val>
            <c:numRef>
              <c:f>'2023'!$C$21:$C$30</c:f>
              <c:numCache>
                <c:formatCode>0</c:formatCode>
                <c:ptCount val="10"/>
                <c:pt idx="0">
                  <c:v>27459.785</c:v>
                </c:pt>
                <c:pt idx="1">
                  <c:v>76699.074999999997</c:v>
                </c:pt>
                <c:pt idx="2">
                  <c:v>59772.92</c:v>
                </c:pt>
                <c:pt idx="3">
                  <c:v>77014.400000000009</c:v>
                </c:pt>
                <c:pt idx="4">
                  <c:v>63790.84</c:v>
                </c:pt>
                <c:pt idx="5">
                  <c:v>46037.549999999996</c:v>
                </c:pt>
                <c:pt idx="6">
                  <c:v>54727.069999999992</c:v>
                </c:pt>
                <c:pt idx="7">
                  <c:v>19577.88</c:v>
                </c:pt>
                <c:pt idx="8">
                  <c:v>92744.454999999987</c:v>
                </c:pt>
                <c:pt idx="9" formatCode="General">
                  <c:v>72769.94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0-40B0-9C8F-724CA5D14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946160"/>
        <c:axId val="864950480"/>
      </c:barChart>
      <c:catAx>
        <c:axId val="864946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Golfklubber</a:t>
                </a:r>
                <a:r>
                  <a:rPr lang="da-DK" baseline="0"/>
                  <a:t> Anonymiseret</a:t>
                </a: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4950480"/>
        <c:crosses val="autoZero"/>
        <c:auto val="1"/>
        <c:lblAlgn val="ctr"/>
        <c:lblOffset val="100"/>
        <c:noMultiLvlLbl val="0"/>
      </c:catAx>
      <c:valAx>
        <c:axId val="8649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kg</a:t>
                </a:r>
                <a:r>
                  <a:rPr lang="da-DK" baseline="0"/>
                  <a:t> CO2e</a:t>
                </a: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6494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Sammenligning</a:t>
            </a:r>
            <a:r>
              <a:rPr lang="da-DK" baseline="0"/>
              <a:t> af klubber CO2e per hektar </a:t>
            </a:r>
            <a:endParaRPr lang="da-DK"/>
          </a:p>
        </c:rich>
      </c:tx>
      <c:layout>
        <c:manualLayout>
          <c:xMode val="edge"/>
          <c:yMode val="edge"/>
          <c:x val="0.29103723477588039"/>
          <c:y val="3.7036922970496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90-4D3C-ABAE-B23809BA0B74}"/>
              </c:ext>
            </c:extLst>
          </c:dPt>
          <c:val>
            <c:numRef>
              <c:f>'2023'!$W$21:$W$30</c:f>
              <c:numCache>
                <c:formatCode>General</c:formatCode>
                <c:ptCount val="10"/>
                <c:pt idx="0">
                  <c:v>454.63220198675498</c:v>
                </c:pt>
                <c:pt idx="1">
                  <c:v>798.94869791666667</c:v>
                </c:pt>
                <c:pt idx="2">
                  <c:v>518.41214223764098</c:v>
                </c:pt>
                <c:pt idx="3">
                  <c:v>1100.2057142857145</c:v>
                </c:pt>
                <c:pt idx="4">
                  <c:v>981.39753846153837</c:v>
                </c:pt>
                <c:pt idx="5">
                  <c:v>708.27</c:v>
                </c:pt>
                <c:pt idx="6">
                  <c:v>276.39934343434339</c:v>
                </c:pt>
                <c:pt idx="7">
                  <c:v>262.79033557046984</c:v>
                </c:pt>
                <c:pt idx="8">
                  <c:v>1426.837769230769</c:v>
                </c:pt>
                <c:pt idx="9">
                  <c:v>501.8616551724138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0-4D3C-ABAE-B23809BA0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771183"/>
        <c:axId val="2047186927"/>
      </c:barChart>
      <c:catAx>
        <c:axId val="1683771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Golfklubber Anonymiseret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47186927"/>
        <c:crosses val="autoZero"/>
        <c:auto val="1"/>
        <c:lblAlgn val="ctr"/>
        <c:lblOffset val="100"/>
        <c:noMultiLvlLbl val="0"/>
      </c:catAx>
      <c:valAx>
        <c:axId val="204718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kg</a:t>
                </a:r>
                <a:r>
                  <a:rPr lang="da-DK" baseline="0"/>
                  <a:t> CO2e per hektar</a:t>
                </a: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8377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Stenballegaard Golfklub - CO2e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('2024'!$I$1,'2024'!$K$1,'2024'!$O$1,'2024'!$Q$1,'2024'!$S$1,'2024'!$U$1)</c:f>
              <c:strCache>
                <c:ptCount val="6"/>
                <c:pt idx="0">
                  <c:v>Diesel</c:v>
                </c:pt>
                <c:pt idx="1">
                  <c:v>Benzin</c:v>
                </c:pt>
                <c:pt idx="2">
                  <c:v>Fyringsolie</c:v>
                </c:pt>
                <c:pt idx="3">
                  <c:v>El</c:v>
                </c:pt>
                <c:pt idx="4">
                  <c:v>Sand</c:v>
                </c:pt>
                <c:pt idx="5">
                  <c:v>Gødning</c:v>
                </c:pt>
              </c:strCache>
              <c:extLst/>
            </c:strRef>
          </c:cat>
          <c:val>
            <c:numRef>
              <c:f>('2024'!$I$3,'2024'!$K$3,'2024'!$O$3,'2024'!$Q$3,'2024'!$S$3,'2024'!$U$3)</c:f>
              <c:numCache>
                <c:formatCode>General</c:formatCode>
                <c:ptCount val="6"/>
                <c:pt idx="0">
                  <c:v>46267.62</c:v>
                </c:pt>
                <c:pt idx="1">
                  <c:v>8249.86</c:v>
                </c:pt>
                <c:pt idx="2">
                  <c:v>1124.02</c:v>
                </c:pt>
                <c:pt idx="3">
                  <c:v>5017.66</c:v>
                </c:pt>
                <c:pt idx="4">
                  <c:v>1945.5</c:v>
                </c:pt>
                <c:pt idx="5">
                  <c:v>10165.280000000001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0F-47D7-9905-94279CFDA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522287"/>
        <c:axId val="1878649295"/>
      </c:barChart>
      <c:catAx>
        <c:axId val="186452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78649295"/>
        <c:crosses val="autoZero"/>
        <c:auto val="1"/>
        <c:lblAlgn val="ctr"/>
        <c:lblOffset val="100"/>
        <c:noMultiLvlLbl val="0"/>
      </c:catAx>
      <c:valAx>
        <c:axId val="187864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Kg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52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Stenballegaard Golfklub - CO2e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('2024'!$I$1,'2024'!$K$1,'2024'!$O$1,'2024'!$Q$1,'2024'!$S$1,'2024'!$U$1)</c:f>
              <c:strCache>
                <c:ptCount val="6"/>
                <c:pt idx="0">
                  <c:v>Diesel</c:v>
                </c:pt>
                <c:pt idx="1">
                  <c:v>Benzin</c:v>
                </c:pt>
                <c:pt idx="2">
                  <c:v>Fyringsolie</c:v>
                </c:pt>
                <c:pt idx="3">
                  <c:v>El</c:v>
                </c:pt>
                <c:pt idx="4">
                  <c:v>Sand</c:v>
                </c:pt>
                <c:pt idx="5">
                  <c:v>Gødning</c:v>
                </c:pt>
              </c:strCache>
              <c:extLst/>
            </c:strRef>
          </c:cat>
          <c:val>
            <c:numRef>
              <c:f>('2024'!$I$3,'2024'!$K$3,'2024'!$O$3,'2024'!$Q$3,'2024'!$S$3,'2024'!$U$3)</c:f>
              <c:numCache>
                <c:formatCode>General</c:formatCode>
                <c:ptCount val="6"/>
                <c:pt idx="0">
                  <c:v>46267.62</c:v>
                </c:pt>
                <c:pt idx="1">
                  <c:v>8249.86</c:v>
                </c:pt>
                <c:pt idx="2">
                  <c:v>1124.02</c:v>
                </c:pt>
                <c:pt idx="3">
                  <c:v>5017.66</c:v>
                </c:pt>
                <c:pt idx="4">
                  <c:v>1945.5</c:v>
                </c:pt>
                <c:pt idx="5">
                  <c:v>10165.280000000001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464-4C03-A7BA-50789E18D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522287"/>
        <c:axId val="1878649295"/>
      </c:barChart>
      <c:catAx>
        <c:axId val="186452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78649295"/>
        <c:crosses val="autoZero"/>
        <c:auto val="1"/>
        <c:lblAlgn val="ctr"/>
        <c:lblOffset val="100"/>
        <c:noMultiLvlLbl val="0"/>
      </c:catAx>
      <c:valAx>
        <c:axId val="187864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Kg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52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B59D-C4F6-4980-AB1D-71CA6E73C615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AA8D-1B56-48AA-AA9B-266DE7CCD61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D4FF426-B622-58EF-FB7E-B0043826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8CA6B21A-1207-2264-7D88-7FC24D02E2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0B204121-AB78-CA2D-8E38-969A7E374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39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A5917170-4E3D-E944-A98D-7774AC3D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D9A3312C-B840-9A8C-EACF-ABF927B590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D353062F-8170-38F5-7312-EB71B0D09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83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CE5B997-9533-B4F4-3CA0-CADDD897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F9D3BAF1-A723-94BF-DAB0-9ACC3557E9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37AD1241-A410-A268-776D-EC5275403A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63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D2CC089C-FDFC-AC02-3627-6C42205B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52849B1B-73DC-FC87-CF0F-D95E8A7AB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AD27C5FC-C9F0-05CF-31A1-A25749CDBC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20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EAD957E-8B71-6B1F-5F13-87430AE5D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3B549DC2-FC45-E15D-EF52-417109738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1FD1D0CE-B979-EE38-DB59-8761FF2ED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12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7A2EAA85-A774-A541-DC95-41A1FD9D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FC6061E3-7BAE-65F4-99D9-160E2D4D7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4CC895EE-FA45-AA39-E28C-7EA1BAE26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72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14037C07-446E-AE8F-27BB-824CD5EB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5A437AD4-CC3C-08D5-2254-DFBD9A702D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7C3BB90B-CC58-84B0-CADA-84EF6082B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19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B5C8BDD2-1A54-5836-9B6B-2C730D62A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5D448667-66E2-E6C9-CF27-2157F64B1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FD25F9EC-A026-2972-3137-1298FBE79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79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EE1F86E5-010C-BC39-FD0B-B58EE298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3FF56C4C-1230-2E98-50AB-53C9392F0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3F112EE9-0760-AFB7-C791-1B8C130DB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31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015ECBB6-DD46-3323-0538-3CB5D7FF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D01C49DC-277C-0CC5-6226-FDB1C561FB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3C42D368-0E31-AC64-1F57-F56AB6F05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44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2CFCF094-8B52-6ECA-1836-ED81A45F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2406B812-21A7-2F2A-1349-57E6B3A71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B97B0B56-7736-D1DB-9D1B-470EC82A3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85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66E397A-E4B7-3E50-7765-559D7E90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3384C3F8-CFBC-2755-1898-737787516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14CC7D6B-0DF4-A572-2104-0789FEA6F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8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BBD5-0354-B7FE-C4CE-65E57934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46CD-15FD-F128-1821-FFC50971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E5B3-1094-F3EB-7B34-BF82367C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8E53E-47AE-0183-0959-9B31FA89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831E-F952-61DE-B1A8-C8DA987C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3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EDC-42AB-6773-D00E-54D9E011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821CD-0D6D-6C31-930A-F8D2AE8A3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21D78-D44A-02EF-03D6-5A2B5E76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D8E3-98CC-BB06-CD63-7AE2AFAD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F123-8228-7927-0432-73872E89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1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4FDCE-06ED-49CE-8C22-23E3B28A9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F569-BC50-3DCB-E7D8-1F4F1867E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02B6-24F8-F3E5-A4D9-C539866E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CE2F-208F-671E-E0ED-146DBD37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5010-86FA-D2BC-5614-33FC9D8C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41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rside">
  <p:cSld name="1_Fors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>
            <a:spLocks noGrp="1"/>
          </p:cNvSpPr>
          <p:nvPr>
            <p:ph type="pic" idx="2"/>
          </p:nvPr>
        </p:nvSpPr>
        <p:spPr>
          <a:xfrm>
            <a:off x="704192" y="3336586"/>
            <a:ext cx="10815145" cy="2969621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4858" y="657657"/>
            <a:ext cx="4853808" cy="1274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6"/>
          <p:cNvSpPr/>
          <p:nvPr/>
        </p:nvSpPr>
        <p:spPr>
          <a:xfrm>
            <a:off x="6719047" y="6468036"/>
            <a:ext cx="5472953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10215282" y="6589060"/>
            <a:ext cx="1976718" cy="45719"/>
          </a:xfrm>
          <a:prstGeom prst="rect">
            <a:avLst/>
          </a:prstGeom>
          <a:solidFill>
            <a:srgbClr val="94A4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6719047" y="6468036"/>
            <a:ext cx="5472953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10215282" y="6589060"/>
            <a:ext cx="1976718" cy="45719"/>
          </a:xfrm>
          <a:prstGeom prst="rect">
            <a:avLst/>
          </a:prstGeom>
          <a:solidFill>
            <a:srgbClr val="94A4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6719047" y="6468036"/>
            <a:ext cx="5472953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10215282" y="6589060"/>
            <a:ext cx="1976718" cy="45719"/>
          </a:xfrm>
          <a:prstGeom prst="rect">
            <a:avLst/>
          </a:prstGeom>
          <a:solidFill>
            <a:srgbClr val="94A4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704190" y="2093790"/>
            <a:ext cx="10815145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3"/>
          </p:nvPr>
        </p:nvSpPr>
        <p:spPr>
          <a:xfrm>
            <a:off x="704191" y="2652700"/>
            <a:ext cx="10815145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2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ugerdefineret layout">
  <p:cSld name="8_Brugerdefineret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77851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2"/>
          </p:nvPr>
        </p:nvSpPr>
        <p:spPr>
          <a:xfrm>
            <a:off x="840479" y="1679348"/>
            <a:ext cx="77851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/>
          <p:nvPr userDrawn="1"/>
        </p:nvSpPr>
        <p:spPr>
          <a:xfrm>
            <a:off x="6719047" y="6468036"/>
            <a:ext cx="5472953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/>
          <p:nvPr userDrawn="1"/>
        </p:nvSpPr>
        <p:spPr>
          <a:xfrm>
            <a:off x="10215282" y="6589060"/>
            <a:ext cx="1976718" cy="45719"/>
          </a:xfrm>
          <a:prstGeom prst="rect">
            <a:avLst/>
          </a:prstGeom>
          <a:solidFill>
            <a:srgbClr val="94A4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3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CBD7-BBFA-348E-F6BE-554F2DAD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FCB6-CC78-6731-97C6-9F02A4C9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5ED1-3D6B-2006-D45A-DEA88FF7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3E1B-E483-7B95-73F7-1DD1C439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100C-98E9-CB43-593F-83A9706A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650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ADA5-4F99-B452-816C-3CC656ED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4D80F-82A8-C7EA-C07D-499D90129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C9BE-F45F-7770-9E5E-0FB7545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8F8B-ABFB-7D29-0DD5-A65541F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CD64C-5018-53B0-B579-3F9AEE44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19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0D83-CF1A-B58D-153A-47E9FB6A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C6FC-9F77-337A-9F2C-C4E801FA0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5D1D0-87DD-A7E3-4045-0581ABF5C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8F138-B6A6-94EF-84AC-D8B22944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AB298-173A-839B-0DC1-8352046A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58E2F-4FC1-82F7-BF48-15E0C12D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8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9F8D-C27B-00E3-8123-779AE30F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85BFA-1A30-BCD2-8AFC-5F6E23B5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E8A1-BADC-AA60-C26E-2EC59D7D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53BD1-8249-0747-42FA-D83B4AD42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BCDDA-3FF8-D519-0240-B9EF99D0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68DA0-9FD0-DD5D-C366-05255AA7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3A101-6915-B4B5-D86C-54C37A8E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E2CCE-1290-6AC7-DB85-E1C80E11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9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6DF2-391C-A601-0A43-D2736C57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371A8-98E7-D56D-B3CD-BCBC02EF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DE1CA-B87E-D592-73F9-51A735EC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C40C9-7885-8AD6-44DE-FCF2125D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60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8922D-C636-C213-37CD-80BF1B93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D7CD6-29F1-B798-45BA-0BE13E77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A502B-35E1-6B94-7A70-4B5C23D6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29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A119-2695-8B8B-D743-4B592C69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FE31-5E0D-504A-A813-179F0468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301F4-CA3E-06E7-5071-443940881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4C9A1-84CB-DE0D-3A4A-C953DFDE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E1732-EABC-CE5F-8FFC-64E4AAF0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8A1F3-BE34-0B80-31BB-8EBBC460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F5BE-63A3-506F-84BA-968A943D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F7A4B-9570-E0CB-97B6-D39E0DF70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DC4E-7FF2-AF22-573C-7A861C241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77619-9304-1CD1-6D1A-E2B58A33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1BF08-744A-2AF0-12D6-04190B9F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0B328-3075-BDB8-D409-31861F1B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1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DF7FD-7B73-9E83-47E4-AC943ED5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5D2FF-551E-0B83-BC78-B4667CBA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63C2-EAF0-BBC4-947A-EF5DA239F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3B3-B448-4E85-BF5B-4E0891F4EFDD}" type="datetimeFigureOut">
              <a:rPr lang="da-DK" smtClean="0"/>
              <a:t>08-05-2025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3868-78DF-AA6A-FBE4-F2421F7F1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FF84-6D4F-0B27-3289-93C3BC948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1C328-4220-4056-ABE0-FB97368349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3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688427" y="1830199"/>
            <a:ext cx="10815145" cy="110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da-DK" dirty="0">
                <a:solidFill>
                  <a:srgbClr val="1E6446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Klimaregnskab </a:t>
            </a:r>
            <a:r>
              <a:rPr lang="da-DK">
                <a:solidFill>
                  <a:srgbClr val="1E6446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- Stensballegaard </a:t>
            </a:r>
            <a:r>
              <a:rPr lang="da-DK" dirty="0">
                <a:solidFill>
                  <a:srgbClr val="1E6446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Golfklub - 2024</a:t>
            </a:r>
            <a:endParaRPr dirty="0">
              <a:solidFill>
                <a:srgbClr val="1E6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88" name="Google Shape;88;p1" descr="Et billede, der indeholder udendørs, træ, græs, sky&#10;&#10;Automatisk genereret beskrivelse"/>
          <p:cNvPicPr preferRelativeResize="0"/>
          <p:nvPr/>
        </p:nvPicPr>
        <p:blipFill rotWithShape="1">
          <a:blip r:embed="rId3">
            <a:alphaModFix/>
          </a:blip>
          <a:srcRect t="29156" b="38873"/>
          <a:stretch/>
        </p:blipFill>
        <p:spPr>
          <a:xfrm>
            <a:off x="688427" y="2939971"/>
            <a:ext cx="10815145" cy="338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7DAF32B3-F710-9FB1-EC97-8D1C1BDF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5E2EBE2D-F967-684A-98C1-3E0C6CB02E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960098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Anbefalinger </a:t>
            </a:r>
            <a:r>
              <a:rPr lang="da-DK" sz="3600">
                <a:solidFill>
                  <a:srgbClr val="1E6446"/>
                </a:solidFill>
              </a:rPr>
              <a:t>til Stensballegaard </a:t>
            </a:r>
            <a:r>
              <a:rPr lang="da-DK" sz="3600" dirty="0">
                <a:solidFill>
                  <a:srgbClr val="1E6446"/>
                </a:solidFill>
              </a:rPr>
              <a:t>Golfklub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D6D1C-29F1-2E35-8600-A0905D305C15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F619C-43D5-64D8-A897-B8A0380394BB}"/>
              </a:ext>
            </a:extLst>
          </p:cNvPr>
          <p:cNvSpPr txBox="1"/>
          <p:nvPr/>
        </p:nvSpPr>
        <p:spPr>
          <a:xfrm>
            <a:off x="6901553" y="2906743"/>
            <a:ext cx="5053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Stort potentiale for CO2e reduktion, ved at reducere brugen af </a:t>
            </a:r>
            <a:r>
              <a:rPr lang="da-DK"/>
              <a:t>særligt diesel.</a:t>
            </a:r>
            <a:br>
              <a:rPr lang="da-DK"/>
            </a:br>
            <a:endParaRPr lang="da-DK" dirty="0"/>
          </a:p>
          <a:p>
            <a:r>
              <a:rPr lang="da-DK" dirty="0"/>
              <a:t>Dette kan f. eks. gøres, ved at erstatte dieseldrevne maskiner </a:t>
            </a:r>
            <a:r>
              <a:rPr lang="da-DK"/>
              <a:t>med elektriske.</a:t>
            </a:r>
            <a:endParaRPr lang="da-DK" sz="2400" dirty="0"/>
          </a:p>
        </p:txBody>
      </p:sp>
      <p:graphicFrame>
        <p:nvGraphicFramePr>
          <p:cNvPr id="4" name="Diagram 11">
            <a:extLst>
              <a:ext uri="{FF2B5EF4-FFF2-40B4-BE49-F238E27FC236}">
                <a16:creationId xmlns:a16="http://schemas.microsoft.com/office/drawing/2014/main" id="{89205209-76D4-D977-1B0B-1631DCB3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29726"/>
              </p:ext>
            </p:extLst>
          </p:nvPr>
        </p:nvGraphicFramePr>
        <p:xfrm>
          <a:off x="1042637" y="1578129"/>
          <a:ext cx="5053363" cy="44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73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BFAAF65C-4DC7-E9F4-FD5E-37CDA719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5B66B86A-D31E-0967-CFBE-0EE173818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960098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Andre muligheder for CO2e reduktion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1C6FA0-D160-608B-BDD6-6B994B713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01590"/>
              </p:ext>
            </p:extLst>
          </p:nvPr>
        </p:nvGraphicFramePr>
        <p:xfrm>
          <a:off x="1860297" y="1643171"/>
          <a:ext cx="3780672" cy="39678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672">
                  <a:extLst>
                    <a:ext uri="{9D8B030D-6E8A-4147-A177-3AD203B41FA5}">
                      <a16:colId xmlns:a16="http://schemas.microsoft.com/office/drawing/2014/main" val="635967156"/>
                    </a:ext>
                  </a:extLst>
                </a:gridCol>
              </a:tblGrid>
              <a:tr h="475757"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+mn-lt"/>
                          <a:cs typeface="Arial" panose="020B0604020202020204" pitchFamily="34" charset="0"/>
                        </a:rPr>
                        <a:t>På banen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61194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Eldrevne maskiner og robotter, fremfor dieseldrevne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3277208830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Græsning med dyr, i stedet for klipning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956558223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Reducer brug af topdressing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2550930071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Reducer brug af gødning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1377277336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Energieffektive pumper til vanding, brug af tyngdekraft fremfor pumper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1653700217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Øg græsset optag af CO2 ved at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Hold græsset sundt og i aktiv vækst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Undgå luftning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Undgå pløjning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Lad græsset gro højere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Lad græsafklip ligge</a:t>
                      </a:r>
                    </a:p>
                    <a:p>
                      <a:pPr marL="171450" indent="-171450" rtl="0" fontAlgn="t">
                        <a:buFont typeface="Arial" panose="020B0604020202020204" pitchFamily="34" charset="0"/>
                        <a:buChar char="•"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Undgå gødning på græsområder, ældre end 10 år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16060227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EB5B1B-0776-0FE4-D1BA-06E3E729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5027"/>
              </p:ext>
            </p:extLst>
          </p:nvPr>
        </p:nvGraphicFramePr>
        <p:xfrm>
          <a:off x="6551031" y="1643171"/>
          <a:ext cx="3780672" cy="39488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672">
                  <a:extLst>
                    <a:ext uri="{9D8B030D-6E8A-4147-A177-3AD203B41FA5}">
                      <a16:colId xmlns:a16="http://schemas.microsoft.com/office/drawing/2014/main" val="635967156"/>
                    </a:ext>
                  </a:extLst>
                </a:gridCol>
              </a:tblGrid>
              <a:tr h="475757">
                <a:tc>
                  <a:txBody>
                    <a:bodyPr/>
                    <a:lstStyle/>
                    <a:p>
                      <a:r>
                        <a:rPr lang="da-DK" sz="1200" dirty="0">
                          <a:latin typeface="+mn-lt"/>
                          <a:cs typeface="Arial" panose="020B0604020202020204" pitchFamily="34" charset="0"/>
                        </a:rPr>
                        <a:t>I klubben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61194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Solceller på klubhus eller andre bygninger</a:t>
                      </a:r>
                      <a:endParaRPr lang="da-DK" sz="120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3727574681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Varmepumper og jordvarme</a:t>
                      </a:r>
                      <a:endParaRPr lang="da-DK" sz="120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1817864219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 eftersyn, censor til sluk af lys, LED belysning</a:t>
                      </a:r>
                      <a:endParaRPr lang="da-DK" sz="120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787861692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Elektronisk varmestyring i klubhus og bagrum</a:t>
                      </a:r>
                      <a:endParaRPr lang="da-DK" sz="120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3002909023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Skru ned for varmen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821656650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El-lade stander ved klubhus til biler</a:t>
                      </a:r>
                      <a:endParaRPr lang="da-DK" sz="1200" dirty="0">
                        <a:effectLst/>
                        <a:latin typeface="+mn-lt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415672489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Undgå oksekød i restaurant, tilbyd plantebaserede retter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3034216190"/>
                  </a:ext>
                </a:extLst>
              </a:tr>
              <a:tr h="43413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1200" dirty="0">
                          <a:effectLst/>
                          <a:latin typeface="+mn-lt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Renover bygninger, i stedet for at rive ned og bygge om</a:t>
                      </a:r>
                    </a:p>
                  </a:txBody>
                  <a:tcPr marL="48165" marR="48165" marT="20642" marB="20642"/>
                </a:tc>
                <a:extLst>
                  <a:ext uri="{0D108BD9-81ED-4DB2-BD59-A6C34878D82A}">
                    <a16:rowId xmlns:a16="http://schemas.microsoft.com/office/drawing/2014/main" val="128532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9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B481-40B6-2950-5BAA-3099D7A0E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græs, sky, golf&#10;&#10;Indhold genereret af kunstig intelligens kan være forkert.">
            <a:extLst>
              <a:ext uri="{FF2B5EF4-FFF2-40B4-BE49-F238E27FC236}">
                <a16:creationId xmlns:a16="http://schemas.microsoft.com/office/drawing/2014/main" id="{4060EBE6-81FF-8EA1-967E-026EB671E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8084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17D4B-5539-5EEB-4655-C41AB5D3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0831" y="2120041"/>
            <a:ext cx="7785100" cy="1790946"/>
          </a:xfrm>
        </p:spPr>
        <p:txBody>
          <a:bodyPr/>
          <a:lstStyle/>
          <a:p>
            <a:r>
              <a:rPr lang="da-DK" sz="8000">
                <a:solidFill>
                  <a:schemeClr val="bg1"/>
                </a:solidFill>
              </a:rPr>
              <a:t>Bonus info</a:t>
            </a:r>
          </a:p>
        </p:txBody>
      </p:sp>
    </p:spTree>
    <p:extLst>
      <p:ext uri="{BB962C8B-B14F-4D97-AF65-F5344CB8AC3E}">
        <p14:creationId xmlns:p14="http://schemas.microsoft.com/office/powerpoint/2010/main" val="31625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AE309263-B207-D8E3-1900-251776BE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ECD723A3-88DE-1889-7F5B-2B189C2F9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960098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Bæredygtighed handler om mere end klima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endParaRPr lang="da-DK" sz="3600" dirty="0">
              <a:solidFill>
                <a:srgbClr val="1E6446"/>
              </a:solidFill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endParaRPr lang="da-DK" sz="3600" dirty="0">
              <a:solidFill>
                <a:srgbClr val="1E6446"/>
              </a:solidFill>
            </a:endParaRPr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F39C7199-7F38-B8F5-530B-E432E3CBBF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479" y="1434094"/>
            <a:ext cx="5255521" cy="48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Ifølge EU's nye direktiv om bæredygtighedsrapportering (CSRD) skal store virksomheder arbejde med 10 emner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+mn-lt"/>
              <a:ea typeface="Open Sans"/>
              <a:cs typeface="Open Sans"/>
              <a:sym typeface="Open Sans"/>
            </a:endParaRP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Golfklubber kan have en positiv påvirkning på alle 10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+mn-lt"/>
              <a:ea typeface="Open Sans"/>
              <a:cs typeface="Open Sans"/>
              <a:sym typeface="Open Sans"/>
            </a:endParaRP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Biodiversitet og natur er særligt vigtig for golfklubber i 2025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+mn-lt"/>
              <a:ea typeface="Open Sans"/>
              <a:cs typeface="Open Sans"/>
              <a:sym typeface="Open Sans"/>
            </a:endParaRP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Dansk Golf Union har derfor flere biodiversitetstiltag i gang</a:t>
            </a:r>
          </a:p>
          <a:p>
            <a:pPr marL="742950" marR="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Bioblitz – tæl arter på din golfbane</a:t>
            </a:r>
          </a:p>
          <a:p>
            <a:pPr marL="742950" marR="0" lvl="0" indent="-28575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  <a:ea typeface="Open Sans"/>
                <a:cs typeface="Open Sans"/>
                <a:sym typeface="Open Sans"/>
              </a:rPr>
              <a:t>Konsulentbesøg – få besøg af en biolog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9BFB9-C635-671D-2E9F-7B5257EB9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45" y="1434094"/>
            <a:ext cx="4963218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1746637-D099-8F34-A453-FCA1505D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2D53633C-121F-7962-E6A0-79F2FF993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960098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>
                <a:solidFill>
                  <a:srgbClr val="1E6446"/>
                </a:solidFill>
              </a:rPr>
              <a:t>Muligheder for bæredygtige tiltag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89FF88-B376-CA93-937F-FB9AD63174CC}"/>
              </a:ext>
            </a:extLst>
          </p:cNvPr>
          <p:cNvGraphicFramePr>
            <a:graphicFrameLocks noGrp="1"/>
          </p:cNvGraphicFramePr>
          <p:nvPr/>
        </p:nvGraphicFramePr>
        <p:xfrm>
          <a:off x="3673790" y="1674018"/>
          <a:ext cx="4527483" cy="4351331"/>
        </p:xfrm>
        <a:graphic>
          <a:graphicData uri="http://schemas.openxmlformats.org/drawingml/2006/table">
            <a:tbl>
              <a:tblPr/>
              <a:tblGrid>
                <a:gridCol w="295869">
                  <a:extLst>
                    <a:ext uri="{9D8B030D-6E8A-4147-A177-3AD203B41FA5}">
                      <a16:colId xmlns:a16="http://schemas.microsoft.com/office/drawing/2014/main" val="858244141"/>
                    </a:ext>
                  </a:extLst>
                </a:gridCol>
                <a:gridCol w="3557308">
                  <a:extLst>
                    <a:ext uri="{9D8B030D-6E8A-4147-A177-3AD203B41FA5}">
                      <a16:colId xmlns:a16="http://schemas.microsoft.com/office/drawing/2014/main" val="2201613282"/>
                    </a:ext>
                  </a:extLst>
                </a:gridCol>
                <a:gridCol w="674306">
                  <a:extLst>
                    <a:ext uri="{9D8B030D-6E8A-4147-A177-3AD203B41FA5}">
                      <a16:colId xmlns:a16="http://schemas.microsoft.com/office/drawing/2014/main" val="2651811923"/>
                    </a:ext>
                  </a:extLst>
                </a:gridCol>
              </a:tblGrid>
              <a:tr h="19265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Nr.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84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Beskrivelse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8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Fokus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8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35262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Opsamling af regnvand fra tage, overfladevand, dræn fra bane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Vand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63673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Regnmåler &amp; Vejrstation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Vand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73532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3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Optimering af vandingsanlæg. Vedligeholde og nyere modeller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Vand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30879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4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Affaldsstationer på bane og ved klubhus.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Affald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2278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5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Plejeplan for banen der er optimeret ifht. mindst mulig klip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Materialer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80019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6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Robotter på banen, fairway og semi-rough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92921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El-lade stander ved klubhus til biler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76539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Solceller på klubhus eller andre bygninger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39289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Varmepumper 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74616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Jordvarme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95446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El eftersyn, censor til sluk af lys, LED belysning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73800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Elektronisk varmestyring i klubhus og bagrum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Energi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00701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Gennemgang af maskiner for optimering af brændstof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Materialer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25501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Topdress plan for banen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Materialer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80221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CO2 venlig indkøb &amp; lokale leverandører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Affald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06034"/>
                  </a:ext>
                </a:extLst>
              </a:tr>
              <a:tr h="23944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Egen produktion af 14-dags grønt og bagning af brød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Materialer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92857"/>
                  </a:ext>
                </a:extLst>
              </a:tr>
              <a:tr h="32752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17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Salg af bæredygtige produkter til medlemmer og gæster, tees, bolde, drikkedunk m. vandfilter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Materialer</a:t>
                      </a:r>
                      <a:endParaRPr lang="da-DK" sz="1300">
                        <a:effectLst/>
                      </a:endParaRPr>
                    </a:p>
                  </a:txBody>
                  <a:tcPr marL="48165" marR="48165" marT="20642" marB="2064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0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A7BBD6FC-7EA7-EC55-D52A-0BFEE33C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CB152-61C8-31FF-61DD-1D0ACC6F1BDD}"/>
              </a:ext>
            </a:extLst>
          </p:cNvPr>
          <p:cNvSpPr txBox="1"/>
          <p:nvPr/>
        </p:nvSpPr>
        <p:spPr>
          <a:xfrm>
            <a:off x="6096000" y="2963096"/>
            <a:ext cx="4937760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r>
              <a:rPr lang="da-DK" dirty="0">
                <a:latin typeface="Open Sans"/>
                <a:ea typeface="Open Sans"/>
                <a:cs typeface="Open Sans"/>
                <a:sym typeface="Open Sans"/>
              </a:rPr>
              <a:t>Anlægsprojekter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endParaRPr lang="da-DK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r>
              <a:rPr lang="da-DK" dirty="0">
                <a:latin typeface="Open Sans"/>
                <a:ea typeface="Open Sans"/>
                <a:cs typeface="Open Sans"/>
                <a:sym typeface="Open Sans"/>
              </a:rPr>
              <a:t>Transport til golfbanen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endParaRPr lang="da-DK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r>
              <a:rPr lang="da-DK" dirty="0">
                <a:latin typeface="Open Sans"/>
                <a:ea typeface="Open Sans"/>
                <a:cs typeface="Open Sans"/>
                <a:sym typeface="Open Sans"/>
              </a:rPr>
              <a:t>Mad og drikkevarer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endParaRPr lang="da-DK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indent="-285750">
              <a:spcBef>
                <a:spcPts val="1000"/>
              </a:spcBef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r>
              <a:rPr lang="da-DK" dirty="0">
                <a:latin typeface="Open Sans"/>
                <a:ea typeface="Open Sans"/>
                <a:cs typeface="Open Sans"/>
                <a:sym typeface="Open Sans"/>
              </a:rPr>
              <a:t>Indkøb af maskineri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Open Sans" panose="020B0606030504020204" pitchFamily="34" charset="0"/>
              <a:buChar char="×"/>
            </a:pPr>
            <a:endParaRPr lang="da-DK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93;p2">
            <a:extLst>
              <a:ext uri="{FF2B5EF4-FFF2-40B4-BE49-F238E27FC236}">
                <a16:creationId xmlns:a16="http://schemas.microsoft.com/office/drawing/2014/main" id="{F1B51149-3295-410D-32BB-82A740448FE1}"/>
              </a:ext>
            </a:extLst>
          </p:cNvPr>
          <p:cNvSpPr txBox="1">
            <a:spLocks/>
          </p:cNvSpPr>
          <p:nvPr/>
        </p:nvSpPr>
        <p:spPr>
          <a:xfrm>
            <a:off x="152400" y="7572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>
                <a:solidFill>
                  <a:srgbClr val="1E6446"/>
                </a:solidFill>
              </a:rPr>
              <a:t>		</a:t>
            </a:r>
            <a:r>
              <a:rPr lang="da-DK" sz="360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metode</a:t>
            </a:r>
          </a:p>
        </p:txBody>
      </p:sp>
      <p:sp>
        <p:nvSpPr>
          <p:cNvPr id="94" name="Google Shape;94;p2">
            <a:extLst>
              <a:ext uri="{FF2B5EF4-FFF2-40B4-BE49-F238E27FC236}">
                <a16:creationId xmlns:a16="http://schemas.microsoft.com/office/drawing/2014/main" id="{D2943561-6DA7-1370-6111-A2933E82D0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479" y="1434094"/>
            <a:ext cx="10194106" cy="48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Klimaregnskabet er lavet ud fra data indberettet af golfklubben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Regnskabet dækker kun de største kilder til CO2e i </a:t>
            </a:r>
            <a:r>
              <a:rPr lang="da-DK" sz="1800" u="sng" dirty="0">
                <a:latin typeface="Open Sans"/>
                <a:ea typeface="Open Sans"/>
                <a:cs typeface="Open Sans"/>
                <a:sym typeface="Open Sans"/>
              </a:rPr>
              <a:t>selve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 golfklubben</a:t>
            </a:r>
          </a:p>
          <a:p>
            <a:pPr marL="45720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da-DK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Energi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Brændstof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indent="-285750">
              <a:lnSpc>
                <a:spcPct val="100000"/>
              </a:lnSpc>
              <a:buClr>
                <a:srgbClr val="1E6446"/>
              </a:buClr>
              <a:buFont typeface="Wingdings" panose="05000000000000000000" pitchFamily="2" charset="2"/>
              <a:buChar char="ü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Sand/topdressing</a:t>
            </a: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6446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Gødning</a:t>
            </a:r>
          </a:p>
        </p:txBody>
      </p:sp>
      <p:pic>
        <p:nvPicPr>
          <p:cNvPr id="5" name="Graphic 4" descr="High voltage outline">
            <a:extLst>
              <a:ext uri="{FF2B5EF4-FFF2-40B4-BE49-F238E27FC236}">
                <a16:creationId xmlns:a16="http://schemas.microsoft.com/office/drawing/2014/main" id="{2672E20A-0B59-F1B6-C54F-86186534D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1931" y="2884206"/>
            <a:ext cx="714587" cy="714587"/>
          </a:xfrm>
          <a:prstGeom prst="rect">
            <a:avLst/>
          </a:prstGeom>
        </p:spPr>
      </p:pic>
      <p:pic>
        <p:nvPicPr>
          <p:cNvPr id="10" name="Graphic 9" descr="Fuel outline">
            <a:extLst>
              <a:ext uri="{FF2B5EF4-FFF2-40B4-BE49-F238E27FC236}">
                <a16:creationId xmlns:a16="http://schemas.microsoft.com/office/drawing/2014/main" id="{274493CA-80C1-597A-3009-072A5BB5E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9638" y="3674208"/>
            <a:ext cx="714587" cy="714587"/>
          </a:xfrm>
          <a:prstGeom prst="rect">
            <a:avLst/>
          </a:prstGeom>
        </p:spPr>
      </p:pic>
      <p:pic>
        <p:nvPicPr>
          <p:cNvPr id="12" name="Graphic 11" descr="Bucket and shovel outline">
            <a:extLst>
              <a:ext uri="{FF2B5EF4-FFF2-40B4-BE49-F238E27FC236}">
                <a16:creationId xmlns:a16="http://schemas.microsoft.com/office/drawing/2014/main" id="{295D6EB6-0101-B70B-C742-F921FEC91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9640" y="4467092"/>
            <a:ext cx="714587" cy="714587"/>
          </a:xfrm>
          <a:prstGeom prst="rect">
            <a:avLst/>
          </a:prstGeom>
        </p:spPr>
      </p:pic>
      <p:pic>
        <p:nvPicPr>
          <p:cNvPr id="14" name="Graphic 13" descr="Seeds outline">
            <a:extLst>
              <a:ext uri="{FF2B5EF4-FFF2-40B4-BE49-F238E27FC236}">
                <a16:creationId xmlns:a16="http://schemas.microsoft.com/office/drawing/2014/main" id="{975B8B95-3C12-597B-8620-E801203A2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1359" y="5259063"/>
            <a:ext cx="714587" cy="714587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id="{9914FC5A-14CF-F8EF-09E9-CE140D5455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86493" y="3608220"/>
            <a:ext cx="714587" cy="714587"/>
          </a:xfrm>
          <a:prstGeom prst="rect">
            <a:avLst/>
          </a:prstGeom>
        </p:spPr>
      </p:pic>
      <p:pic>
        <p:nvPicPr>
          <p:cNvPr id="9" name="Graphic 8" descr="Burger and drink outline">
            <a:extLst>
              <a:ext uri="{FF2B5EF4-FFF2-40B4-BE49-F238E27FC236}">
                <a16:creationId xmlns:a16="http://schemas.microsoft.com/office/drawing/2014/main" id="{75B11649-4CF8-01C2-F7E1-DA098229FC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86494" y="4364045"/>
            <a:ext cx="714587" cy="714587"/>
          </a:xfrm>
          <a:prstGeom prst="rect">
            <a:avLst/>
          </a:prstGeom>
        </p:spPr>
      </p:pic>
      <p:pic>
        <p:nvPicPr>
          <p:cNvPr id="3" name="Graphic 2" descr="Tractor outline">
            <a:extLst>
              <a:ext uri="{FF2B5EF4-FFF2-40B4-BE49-F238E27FC236}">
                <a16:creationId xmlns:a16="http://schemas.microsoft.com/office/drawing/2014/main" id="{7C9C864E-5F98-4756-6293-AD3E201D5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03572" y="5257802"/>
            <a:ext cx="669313" cy="669313"/>
          </a:xfrm>
          <a:prstGeom prst="rect">
            <a:avLst/>
          </a:prstGeom>
        </p:spPr>
      </p:pic>
      <p:pic>
        <p:nvPicPr>
          <p:cNvPr id="11" name="Graphic 10" descr="Crane outline">
            <a:extLst>
              <a:ext uri="{FF2B5EF4-FFF2-40B4-BE49-F238E27FC236}">
                <a16:creationId xmlns:a16="http://schemas.microsoft.com/office/drawing/2014/main" id="{02FFAB26-6BF9-6EF4-ABF3-379B5A6C80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95177" y="2840869"/>
            <a:ext cx="678977" cy="6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00F9ECE8-C37A-0719-2D3B-09045640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;p2">
            <a:extLst>
              <a:ext uri="{FF2B5EF4-FFF2-40B4-BE49-F238E27FC236}">
                <a16:creationId xmlns:a16="http://schemas.microsoft.com/office/drawing/2014/main" id="{878326F3-97D0-29D8-CB94-40BBC0BCE164}"/>
              </a:ext>
            </a:extLst>
          </p:cNvPr>
          <p:cNvSpPr txBox="1">
            <a:spLocks/>
          </p:cNvSpPr>
          <p:nvPr/>
        </p:nvSpPr>
        <p:spPr>
          <a:xfrm>
            <a:off x="152400" y="7572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>
                <a:solidFill>
                  <a:srgbClr val="1E6446"/>
                </a:solidFill>
              </a:rPr>
              <a:t>		</a:t>
            </a:r>
            <a:r>
              <a:rPr lang="da-DK" sz="360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metode</a:t>
            </a:r>
          </a:p>
        </p:txBody>
      </p:sp>
      <p:sp>
        <p:nvSpPr>
          <p:cNvPr id="94" name="Google Shape;94;p2">
            <a:extLst>
              <a:ext uri="{FF2B5EF4-FFF2-40B4-BE49-F238E27FC236}">
                <a16:creationId xmlns:a16="http://schemas.microsoft.com/office/drawing/2014/main" id="{B3B2B8BA-1201-1B7F-52C7-0EFD76F43D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29005" y="1800577"/>
            <a:ext cx="5965674" cy="48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7429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Emissionsfaktorerne (CO2e omregningstallene) er fra Erhvervsstyrelsens værktøj Klimakompasset</a:t>
            </a:r>
            <a:br>
              <a:rPr lang="da-DK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Emissionsfaktorerne er brede gennemsnit og beskriver ikke nødvendigvis præcis din leverandør</a:t>
            </a:r>
          </a:p>
          <a:p>
            <a:pPr marL="7429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Emissionsfaktor for sand/topdressing er et gennemsnit af tal fra </a:t>
            </a:r>
            <a:r>
              <a:rPr lang="da-DK" sz="1800" dirty="0" err="1">
                <a:latin typeface="Open Sans"/>
                <a:ea typeface="Open Sans"/>
                <a:cs typeface="Open Sans"/>
                <a:sym typeface="Open Sans"/>
              </a:rPr>
              <a:t>Dansand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 og </a:t>
            </a:r>
            <a:r>
              <a:rPr lang="da-DK" sz="1800" dirty="0" err="1">
                <a:latin typeface="Open Sans"/>
                <a:ea typeface="Open Sans"/>
                <a:cs typeface="Open Sans"/>
                <a:sym typeface="Open Sans"/>
              </a:rPr>
              <a:t>Solum</a:t>
            </a: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R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Emissionsfaktorerne opdateres årligt</a:t>
            </a:r>
            <a:br>
              <a:rPr lang="da-DK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14" descr="A screenshot of a green and white website&#10;&#10;AI-generated content may be incorrect.">
            <a:extLst>
              <a:ext uri="{FF2B5EF4-FFF2-40B4-BE49-F238E27FC236}">
                <a16:creationId xmlns:a16="http://schemas.microsoft.com/office/drawing/2014/main" id="{9B5FC398-5A3E-616A-F0A4-E0680FF02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3" y="2251879"/>
            <a:ext cx="4298622" cy="267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84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79E1D825-6259-2CBE-EB83-4C1A1A606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ED87FE63-E818-DACF-60CB-0817509933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048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		</a:t>
            </a:r>
            <a:r>
              <a:rPr lang="da-DK" sz="3600" dirty="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3DCB0-6831-8DA9-5F78-6627831D422C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E84993FF-5D3F-566E-DEB0-95DE2E7161D3}"/>
              </a:ext>
            </a:extLst>
          </p:cNvPr>
          <p:cNvSpPr txBox="1">
            <a:spLocks/>
          </p:cNvSpPr>
          <p:nvPr/>
        </p:nvSpPr>
        <p:spPr>
          <a:xfrm>
            <a:off x="7056269" y="1761416"/>
            <a:ext cx="4758744" cy="8853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r>
              <a:rPr lang="da-DK" sz="24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Dansker per år	13.000 kg</a:t>
            </a:r>
          </a:p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Billede 6" descr="Et billede, der indeholder person, udendørs, menneske, tøj&#10;&#10;Indhold genereret af kunstig intelligens kan være forkert.">
            <a:extLst>
              <a:ext uri="{FF2B5EF4-FFF2-40B4-BE49-F238E27FC236}">
                <a16:creationId xmlns:a16="http://schemas.microsoft.com/office/drawing/2014/main" id="{B88B9F5A-571D-198C-3BB7-5B021AE40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13926"/>
          <a:stretch/>
        </p:blipFill>
        <p:spPr>
          <a:xfrm>
            <a:off x="6503611" y="0"/>
            <a:ext cx="5688389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04ACBE3F-9221-2693-18ED-AF21AC7AD27D}"/>
              </a:ext>
            </a:extLst>
          </p:cNvPr>
          <p:cNvSpPr/>
          <p:nvPr/>
        </p:nvSpPr>
        <p:spPr>
          <a:xfrm>
            <a:off x="1206189" y="2055043"/>
            <a:ext cx="4091233" cy="3242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Google Shape;94;p2">
            <a:extLst>
              <a:ext uri="{FF2B5EF4-FFF2-40B4-BE49-F238E27FC236}">
                <a16:creationId xmlns:a16="http://schemas.microsoft.com/office/drawing/2014/main" id="{FB5E8174-C0DB-D9AD-70AF-08133D0BE0A4}"/>
              </a:ext>
            </a:extLst>
          </p:cNvPr>
          <p:cNvSpPr txBox="1">
            <a:spLocks/>
          </p:cNvSpPr>
          <p:nvPr/>
        </p:nvSpPr>
        <p:spPr>
          <a:xfrm>
            <a:off x="1034726" y="1401860"/>
            <a:ext cx="4653663" cy="2604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200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Stensballegaard </a:t>
            </a:r>
            <a:r>
              <a:rPr lang="da-DK" sz="2000" dirty="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Golfklub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CO2e samlet		72.770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hektar	502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medlem	75.57 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583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12723E3D-C4E2-350C-6935-6BD8D9415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4174CFE0-6E33-25D5-C021-D46394A92D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048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>
                <a:solidFill>
                  <a:srgbClr val="1E6446"/>
                </a:solidFill>
              </a:rPr>
              <a:t>		</a:t>
            </a:r>
            <a:r>
              <a:rPr lang="da-DK" sz="360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60842-942C-6F30-BBDF-9696B33773B2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12" name="Picture 11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2BFC9E65-7C30-08B9-C372-6E3A1717C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r="55058"/>
          <a:stretch/>
        </p:blipFill>
        <p:spPr>
          <a:xfrm>
            <a:off x="6503610" y="0"/>
            <a:ext cx="5688389" cy="6858000"/>
          </a:xfrm>
          <a:prstGeom prst="rect">
            <a:avLst/>
          </a:prstGeom>
        </p:spPr>
      </p:pic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67E897EE-10D1-4A3C-34E0-59D1E78B320E}"/>
              </a:ext>
            </a:extLst>
          </p:cNvPr>
          <p:cNvSpPr txBox="1">
            <a:spLocks/>
          </p:cNvSpPr>
          <p:nvPr/>
        </p:nvSpPr>
        <p:spPr>
          <a:xfrm>
            <a:off x="7056269" y="1761416"/>
            <a:ext cx="4758744" cy="8853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r>
              <a:rPr lang="da-DK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Dansker per år	13.000 kg</a:t>
            </a:r>
          </a:p>
          <a:p>
            <a:pPr indent="0"/>
            <a:endParaRPr lang="da-DK" sz="2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7A8831-7080-659D-7F37-E0D2D3328608}"/>
              </a:ext>
            </a:extLst>
          </p:cNvPr>
          <p:cNvSpPr/>
          <p:nvPr/>
        </p:nvSpPr>
        <p:spPr>
          <a:xfrm>
            <a:off x="1206189" y="2055043"/>
            <a:ext cx="4091233" cy="3242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9DAD0D91-9932-AEA3-46A7-D533064123A6}"/>
              </a:ext>
            </a:extLst>
          </p:cNvPr>
          <p:cNvSpPr txBox="1">
            <a:spLocks/>
          </p:cNvSpPr>
          <p:nvPr/>
        </p:nvSpPr>
        <p:spPr>
          <a:xfrm>
            <a:off x="1034726" y="1401860"/>
            <a:ext cx="4653663" cy="2604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200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Stensballegaard </a:t>
            </a:r>
            <a:r>
              <a:rPr lang="da-DK" sz="2000" dirty="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Golfklub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CO2e samlet		72.770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hektar	502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medlem	75.57 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361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8E4DC097-0726-5D4E-6008-7A6E92E6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6AB03549-29CB-9C8C-D936-126BFB6BF5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048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>
                <a:solidFill>
                  <a:srgbClr val="1E6446"/>
                </a:solidFill>
              </a:rPr>
              <a:t>		</a:t>
            </a:r>
            <a:r>
              <a:rPr lang="da-DK" sz="360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B8B91-C73B-05F4-4840-7EC4FCBEE1AA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13" name="Billede 12" descr="Et billede, der indeholder lade, ko, kvæg, bygning&#10;&#10;Indhold genereret af kunstig intelligens kan være forkert.">
            <a:extLst>
              <a:ext uri="{FF2B5EF4-FFF2-40B4-BE49-F238E27FC236}">
                <a16:creationId xmlns:a16="http://schemas.microsoft.com/office/drawing/2014/main" id="{42C36912-5E32-E39E-8682-9B264EAEE7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4" r="35687" b="47308"/>
          <a:stretch/>
        </p:blipFill>
        <p:spPr>
          <a:xfrm>
            <a:off x="6503609" y="3657599"/>
            <a:ext cx="5688390" cy="3200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E8320F-886C-1B75-3F24-77D36EB99659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4BFEF-2D8C-62CD-2DF7-BA307E2F3C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12165" t="15151"/>
          <a:stretch/>
        </p:blipFill>
        <p:spPr>
          <a:xfrm flipH="1">
            <a:off x="6503609" y="0"/>
            <a:ext cx="5688390" cy="3657600"/>
          </a:xfrm>
          <a:prstGeom prst="rect">
            <a:avLst/>
          </a:prstGeom>
        </p:spPr>
      </p:pic>
      <p:sp>
        <p:nvSpPr>
          <p:cNvPr id="5" name="Google Shape;94;p2">
            <a:extLst>
              <a:ext uri="{FF2B5EF4-FFF2-40B4-BE49-F238E27FC236}">
                <a16:creationId xmlns:a16="http://schemas.microsoft.com/office/drawing/2014/main" id="{33CB8D59-E951-9184-C693-0DE0B63ACB4D}"/>
              </a:ext>
            </a:extLst>
          </p:cNvPr>
          <p:cNvSpPr txBox="1">
            <a:spLocks/>
          </p:cNvSpPr>
          <p:nvPr/>
        </p:nvSpPr>
        <p:spPr>
          <a:xfrm>
            <a:off x="6792100" y="1013410"/>
            <a:ext cx="5399900" cy="48311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Flyvetur til  Paris	268 kg</a:t>
            </a:r>
          </a:p>
          <a:p>
            <a:pPr indent="0"/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Togtur til Paris	44 kg</a:t>
            </a: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1 kg oksemørbrad	152 kg</a:t>
            </a:r>
          </a:p>
          <a:p>
            <a:pPr indent="0"/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1 kg kartofler 	0,5 kg </a:t>
            </a: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indent="0"/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9D5826C-DF10-38E7-F969-FED0B0726884}"/>
              </a:ext>
            </a:extLst>
          </p:cNvPr>
          <p:cNvSpPr/>
          <p:nvPr/>
        </p:nvSpPr>
        <p:spPr>
          <a:xfrm>
            <a:off x="1206189" y="2055043"/>
            <a:ext cx="4091233" cy="3242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Google Shape;94;p2">
            <a:extLst>
              <a:ext uri="{FF2B5EF4-FFF2-40B4-BE49-F238E27FC236}">
                <a16:creationId xmlns:a16="http://schemas.microsoft.com/office/drawing/2014/main" id="{F6F16853-CB87-CC2A-532B-18FCDDB721C5}"/>
              </a:ext>
            </a:extLst>
          </p:cNvPr>
          <p:cNvSpPr txBox="1">
            <a:spLocks/>
          </p:cNvSpPr>
          <p:nvPr/>
        </p:nvSpPr>
        <p:spPr>
          <a:xfrm>
            <a:off x="1034726" y="1401860"/>
            <a:ext cx="4653663" cy="2604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200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Stensballegaard </a:t>
            </a:r>
            <a:r>
              <a:rPr lang="da-DK" sz="2000" dirty="0">
                <a:solidFill>
                  <a:srgbClr val="1E6446"/>
                </a:solidFill>
                <a:latin typeface="Open Sans"/>
                <a:ea typeface="Open Sans"/>
                <a:cs typeface="Open Sans"/>
                <a:sym typeface="Open Sans"/>
              </a:rPr>
              <a:t>Golfklub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CO2e samlet		72.770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hektar	502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CO2e </a:t>
            </a:r>
            <a:r>
              <a:rPr lang="da-DK" sz="1800">
                <a:latin typeface="Open Sans"/>
                <a:ea typeface="Open Sans"/>
                <a:cs typeface="Open Sans"/>
                <a:sym typeface="Open Sans"/>
              </a:rPr>
              <a:t>per medlem	75.57  </a:t>
            </a:r>
            <a:r>
              <a:rPr lang="da-DK" sz="1800" dirty="0">
                <a:latin typeface="Open Sans"/>
                <a:ea typeface="Open Sans"/>
                <a:cs typeface="Open Sans"/>
                <a:sym typeface="Open Sans"/>
              </a:rPr>
              <a:t>kg</a:t>
            </a: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0">
              <a:buClr>
                <a:schemeClr val="dk1"/>
              </a:buClr>
              <a:buSzPts val="2800"/>
              <a:buFont typeface="Arial"/>
              <a:buNone/>
            </a:pPr>
            <a:endParaRPr lang="da-DK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008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E5BA2754-856D-3856-5F8A-150B71025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91C05E28-C11E-9168-82A9-612E0B7348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048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		</a:t>
            </a:r>
            <a:r>
              <a:rPr lang="da-DK" sz="3600" dirty="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E29CC-2E66-6465-90B5-EEAEBC62595E}"/>
              </a:ext>
            </a:extLst>
          </p:cNvPr>
          <p:cNvSpPr txBox="1"/>
          <p:nvPr/>
        </p:nvSpPr>
        <p:spPr>
          <a:xfrm>
            <a:off x="8460807" y="5976448"/>
            <a:ext cx="26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rgbClr val="FFC000"/>
                </a:solidFill>
              </a:rPr>
              <a:t>Stensballegaard </a:t>
            </a:r>
            <a:r>
              <a:rPr lang="da-DK" dirty="0">
                <a:solidFill>
                  <a:srgbClr val="FFC000"/>
                </a:solidFill>
              </a:rPr>
              <a:t>golfklub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DB9827E9-2801-7067-DFB6-A3300049511A}"/>
              </a:ext>
            </a:extLst>
          </p:cNvPr>
          <p:cNvSpPr/>
          <p:nvPr/>
        </p:nvSpPr>
        <p:spPr>
          <a:xfrm>
            <a:off x="9250172" y="5519400"/>
            <a:ext cx="229557" cy="36933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Diagram 16">
            <a:extLst>
              <a:ext uri="{FF2B5EF4-FFF2-40B4-BE49-F238E27FC236}">
                <a16:creationId xmlns:a16="http://schemas.microsoft.com/office/drawing/2014/main" id="{8728673B-611E-49A7-600B-2CFE81758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53025"/>
              </p:ext>
            </p:extLst>
          </p:nvPr>
        </p:nvGraphicFramePr>
        <p:xfrm>
          <a:off x="2377199" y="1428855"/>
          <a:ext cx="7437602" cy="427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81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4FF91B0D-B8CC-27D0-601A-A6BE9B94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0BD0A25E-5701-4128-4361-D3738B1D67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604838"/>
            <a:ext cx="960120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</a:rPr>
              <a:t>		</a:t>
            </a:r>
            <a:r>
              <a:rPr lang="da-DK" sz="3600" dirty="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134D1-DCEC-048B-406E-979BEFD70B87}"/>
              </a:ext>
            </a:extLst>
          </p:cNvPr>
          <p:cNvSpPr txBox="1"/>
          <p:nvPr/>
        </p:nvSpPr>
        <p:spPr>
          <a:xfrm>
            <a:off x="8460807" y="5976448"/>
            <a:ext cx="26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rgbClr val="FFC000"/>
                </a:solidFill>
              </a:rPr>
              <a:t>Stensballegaard </a:t>
            </a:r>
            <a:r>
              <a:rPr lang="da-DK" dirty="0">
                <a:solidFill>
                  <a:srgbClr val="FFC000"/>
                </a:solidFill>
              </a:rPr>
              <a:t>golfklub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8ACE07E-DFE5-86B7-E5C3-90761D181BD0}"/>
              </a:ext>
            </a:extLst>
          </p:cNvPr>
          <p:cNvSpPr/>
          <p:nvPr/>
        </p:nvSpPr>
        <p:spPr>
          <a:xfrm>
            <a:off x="9250172" y="5519400"/>
            <a:ext cx="229557" cy="36933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0B07F9-7CE1-036D-AB99-96C07AE63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73429"/>
              </p:ext>
            </p:extLst>
          </p:nvPr>
        </p:nvGraphicFramePr>
        <p:xfrm>
          <a:off x="2375368" y="1347563"/>
          <a:ext cx="7441264" cy="443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51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84CBF525-DA10-FA7C-AAA2-1D1D7FEE3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>
            <a:extLst>
              <a:ext uri="{FF2B5EF4-FFF2-40B4-BE49-F238E27FC236}">
                <a16:creationId xmlns:a16="http://schemas.microsoft.com/office/drawing/2014/main" id="{EBAFE708-3437-F530-370B-3819AAFDA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479" y="605277"/>
            <a:ext cx="9600980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da-DK" sz="3600" dirty="0">
                <a:solidFill>
                  <a:srgbClr val="1E6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Klimaregnskab resultater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5A49A-0B83-ECA7-F7F3-90ABDFF5308E}"/>
              </a:ext>
            </a:extLst>
          </p:cNvPr>
          <p:cNvSpPr txBox="1"/>
          <p:nvPr/>
        </p:nvSpPr>
        <p:spPr>
          <a:xfrm>
            <a:off x="7248525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45469-CD41-BA55-89BF-95F361DC8802}"/>
              </a:ext>
            </a:extLst>
          </p:cNvPr>
          <p:cNvSpPr txBox="1"/>
          <p:nvPr/>
        </p:nvSpPr>
        <p:spPr>
          <a:xfrm>
            <a:off x="7433256" y="2459504"/>
            <a:ext cx="5053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Største kilder til CO2e</a:t>
            </a:r>
          </a:p>
          <a:p>
            <a:endParaRPr lang="da-DK" sz="2400" dirty="0"/>
          </a:p>
          <a:p>
            <a:r>
              <a:rPr lang="da-DK" sz="2400" dirty="0"/>
              <a:t>1 Diesel</a:t>
            </a:r>
          </a:p>
          <a:p>
            <a:endParaRPr lang="da-DK" sz="2400" dirty="0"/>
          </a:p>
          <a:p>
            <a:r>
              <a:rPr lang="da-DK" sz="2400"/>
              <a:t>2 Gødning</a:t>
            </a:r>
          </a:p>
          <a:p>
            <a:endParaRPr lang="da-DK" sz="2400"/>
          </a:p>
          <a:p>
            <a:r>
              <a:rPr lang="da-DK" sz="2400"/>
              <a:t>3 Benzin</a:t>
            </a:r>
            <a:endParaRPr lang="da-DK" sz="2400" dirty="0"/>
          </a:p>
        </p:txBody>
      </p:sp>
      <p:pic>
        <p:nvPicPr>
          <p:cNvPr id="8" name="Graphic 9" descr="Fuel outline">
            <a:extLst>
              <a:ext uri="{FF2B5EF4-FFF2-40B4-BE49-F238E27FC236}">
                <a16:creationId xmlns:a16="http://schemas.microsoft.com/office/drawing/2014/main" id="{BED5E2A3-CFF5-514E-D610-F9C6F1A49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711" y="3052787"/>
            <a:ext cx="714587" cy="714587"/>
          </a:xfrm>
          <a:prstGeom prst="rect">
            <a:avLst/>
          </a:prstGeom>
        </p:spPr>
      </p:pic>
      <p:pic>
        <p:nvPicPr>
          <p:cNvPr id="5" name="Graphic 9" descr="Fuel outline">
            <a:extLst>
              <a:ext uri="{FF2B5EF4-FFF2-40B4-BE49-F238E27FC236}">
                <a16:creationId xmlns:a16="http://schemas.microsoft.com/office/drawing/2014/main" id="{45AAE529-0E90-2EE1-3A78-621B2D383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710" y="4485864"/>
            <a:ext cx="714587" cy="714587"/>
          </a:xfrm>
          <a:prstGeom prst="rect">
            <a:avLst/>
          </a:prstGeom>
        </p:spPr>
      </p:pic>
      <p:pic>
        <p:nvPicPr>
          <p:cNvPr id="7" name="Graphic 6" descr="Seeds outline">
            <a:extLst>
              <a:ext uri="{FF2B5EF4-FFF2-40B4-BE49-F238E27FC236}">
                <a16:creationId xmlns:a16="http://schemas.microsoft.com/office/drawing/2014/main" id="{549B018E-1E18-B9ED-E2C3-8DC659C88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8499" y="3767374"/>
            <a:ext cx="714587" cy="714587"/>
          </a:xfrm>
          <a:prstGeom prst="rect">
            <a:avLst/>
          </a:prstGeom>
        </p:spPr>
      </p:pic>
      <p:graphicFrame>
        <p:nvGraphicFramePr>
          <p:cNvPr id="6" name="Diagram 11">
            <a:extLst>
              <a:ext uri="{FF2B5EF4-FFF2-40B4-BE49-F238E27FC236}">
                <a16:creationId xmlns:a16="http://schemas.microsoft.com/office/drawing/2014/main" id="{ED417A29-176A-42A8-ABF9-B3C146ED80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133173"/>
              </p:ext>
            </p:extLst>
          </p:nvPr>
        </p:nvGraphicFramePr>
        <p:xfrm>
          <a:off x="1042637" y="1578129"/>
          <a:ext cx="5053363" cy="44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7592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656</Words>
  <Application>Microsoft Office PowerPoint</Application>
  <PresentationFormat>Widescreen</PresentationFormat>
  <Paragraphs>191</Paragraphs>
  <Slides>14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Damkær Hansen</dc:creator>
  <cp:lastModifiedBy>Alexander Damkær Hansen</cp:lastModifiedBy>
  <cp:revision>29</cp:revision>
  <dcterms:created xsi:type="dcterms:W3CDTF">2025-03-17T14:13:57Z</dcterms:created>
  <dcterms:modified xsi:type="dcterms:W3CDTF">2025-05-08T07:38:00Z</dcterms:modified>
</cp:coreProperties>
</file>